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4" r:id="rId3"/>
    <p:sldId id="266" r:id="rId4"/>
    <p:sldId id="343" r:id="rId5"/>
    <p:sldId id="344" r:id="rId6"/>
    <p:sldId id="345" r:id="rId7"/>
    <p:sldId id="346" r:id="rId8"/>
    <p:sldId id="347" r:id="rId9"/>
    <p:sldId id="320" r:id="rId10"/>
    <p:sldId id="350" r:id="rId11"/>
    <p:sldId id="353" r:id="rId12"/>
    <p:sldId id="340" r:id="rId13"/>
    <p:sldId id="348" r:id="rId14"/>
    <p:sldId id="354" r:id="rId15"/>
    <p:sldId id="349" r:id="rId16"/>
    <p:sldId id="351" r:id="rId17"/>
    <p:sldId id="352" r:id="rId18"/>
    <p:sldId id="355" r:id="rId19"/>
    <p:sldId id="332" r:id="rId20"/>
    <p:sldId id="334" r:id="rId21"/>
    <p:sldId id="335" r:id="rId22"/>
    <p:sldId id="336" r:id="rId23"/>
    <p:sldId id="337" r:id="rId24"/>
    <p:sldId id="338" r:id="rId25"/>
    <p:sldId id="339" r:id="rId26"/>
    <p:sldId id="263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D755DE-8D27-469E-A03F-B805FE8923A6}">
          <p14:sldIdLst>
            <p14:sldId id="256"/>
            <p14:sldId id="264"/>
            <p14:sldId id="266"/>
          </p14:sldIdLst>
        </p14:section>
        <p14:section name="overview" id="{EB627B1A-237C-6340-A3C9-49CB95D61D8F}">
          <p14:sldIdLst>
            <p14:sldId id="343"/>
            <p14:sldId id="344"/>
            <p14:sldId id="345"/>
            <p14:sldId id="346"/>
            <p14:sldId id="347"/>
          </p14:sldIdLst>
        </p14:section>
        <p14:section name="msft-approach" id="{B141B5C7-BDE3-D449-A04B-CCCD5D6B5D00}">
          <p14:sldIdLst>
            <p14:sldId id="320"/>
            <p14:sldId id="350"/>
            <p14:sldId id="353"/>
          </p14:sldIdLst>
        </p14:section>
        <p14:section name="rest-in-dotnet" id="{7E763522-4A15-0D4C-857F-5D00B4D6275A}">
          <p14:sldIdLst>
            <p14:sldId id="340"/>
            <p14:sldId id="348"/>
            <p14:sldId id="354"/>
            <p14:sldId id="349"/>
          </p14:sldIdLst>
        </p14:section>
        <p14:section name="office365-rest-apis" id="{5D2191F9-6520-6643-BA44-F9E5A1CF6AD0}">
          <p14:sldIdLst>
            <p14:sldId id="351"/>
            <p14:sldId id="352"/>
            <p14:sldId id="355"/>
          </p14:sldIdLst>
        </p14:section>
        <p14:section name="batch-rest" id="{CC1EE904-2244-8F4F-B3D5-579700148981}">
          <p14:sldIdLst>
            <p14:sldId id="332"/>
            <p14:sldId id="334"/>
            <p14:sldId id="335"/>
            <p14:sldId id="336"/>
            <p14:sldId id="337"/>
            <p14:sldId id="338"/>
            <p14:sldId id="339"/>
          </p14:sldIdLst>
        </p14:section>
        <p14:section name="outro" id="{42EBA3E9-DB4D-2C4A-8B40-F7BEF108C3DC}">
          <p14:sldIdLst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23355F"/>
    <a:srgbClr val="233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27" autoAdjust="0"/>
    <p:restoredTop sz="97363"/>
  </p:normalViewPr>
  <p:slideViewPr>
    <p:cSldViewPr snapToGrid="0">
      <p:cViewPr varScale="1">
        <p:scale>
          <a:sx n="163" d="100"/>
          <a:sy n="163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00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4432C-314F-49E0-BCF5-1DF451204E4D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B6790-839C-4960-9DDB-C1B11D066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CEFB-A65A-48DF-BB74-7C5EA2C86EF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7" y="8781042"/>
            <a:ext cx="685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© Andrew Connell (www.AndrewConnell.com)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45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403833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640937"/>
            <a:ext cx="10572000" cy="2971051"/>
          </a:xfrm>
        </p:spPr>
        <p:txBody>
          <a:bodyPr anchor="t"/>
          <a:lstStyle>
            <a:lvl1pPr algn="r">
              <a:defRPr sz="5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406817"/>
            <a:ext cx="10572000" cy="1498437"/>
          </a:xfrm>
        </p:spPr>
        <p:txBody>
          <a:bodyPr anchor="t">
            <a:normAutofit/>
          </a:bodyPr>
          <a:lstStyle>
            <a:lvl1pPr marL="0" indent="0" algn="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2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45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050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03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43" y="57841"/>
            <a:ext cx="10990914" cy="97045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8760"/>
            <a:ext cx="10972800" cy="47501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-1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476621"/>
            <a:ext cx="5185873" cy="459971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76620"/>
            <a:ext cx="5194583" cy="459971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476621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052884"/>
            <a:ext cx="5189856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1476621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052884"/>
            <a:ext cx="5194583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06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eaker Detail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5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79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5021"/>
            <a:ext cx="10972800" cy="72088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8760"/>
            <a:ext cx="10972800" cy="4808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4358" y="6348131"/>
            <a:ext cx="12192000" cy="509869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4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96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1536" userDrawn="1">
          <p15:clr>
            <a:srgbClr val="F26B43"/>
          </p15:clr>
        </p15:guide>
        <p15:guide id="6" pos="2112" userDrawn="1">
          <p15:clr>
            <a:srgbClr val="F26B43"/>
          </p15:clr>
        </p15:guide>
        <p15:guide id="7" pos="2688" userDrawn="1">
          <p15:clr>
            <a:srgbClr val="F26B43"/>
          </p15:clr>
        </p15:guide>
        <p15:guide id="8" pos="3264" userDrawn="1">
          <p15:clr>
            <a:srgbClr val="F26B43"/>
          </p15:clr>
        </p15:guide>
        <p15:guide id="9" pos="4416" userDrawn="1">
          <p15:clr>
            <a:srgbClr val="F26B43"/>
          </p15:clr>
        </p15:guide>
        <p15:guide id="10" pos="4992" userDrawn="1">
          <p15:clr>
            <a:srgbClr val="F26B43"/>
          </p15:clr>
        </p15:guide>
        <p15:guide id="11" pos="5568" userDrawn="1">
          <p15:clr>
            <a:srgbClr val="F26B43"/>
          </p15:clr>
        </p15:guide>
        <p15:guide id="12" pos="6144" userDrawn="1">
          <p15:clr>
            <a:srgbClr val="F26B43"/>
          </p15:clr>
        </p15:guide>
        <p15:guide id="13" pos="6720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008" userDrawn="1">
          <p15:clr>
            <a:srgbClr val="F26B43"/>
          </p15:clr>
        </p15:guide>
        <p15:guide id="16" orient="horz" pos="1584" userDrawn="1">
          <p15:clr>
            <a:srgbClr val="F26B43"/>
          </p15:clr>
        </p15:guide>
        <p15:guide id="17" orient="horz" pos="2736" userDrawn="1">
          <p15:clr>
            <a:srgbClr val="F26B43"/>
          </p15:clr>
        </p15:guide>
        <p15:guide id="18" orient="horz" pos="3312" userDrawn="1">
          <p15:clr>
            <a:srgbClr val="F26B43"/>
          </p15:clr>
        </p15:guide>
        <p15:guide id="19" orient="horz" pos="3888" userDrawn="1">
          <p15:clr>
            <a:srgbClr val="F26B43"/>
          </p15:clr>
        </p15:guide>
        <p15:guide id="20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ndrewconnell/pres-o365-restapi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../api/v2.0/" TargetMode="External"/><Relationship Id="rId4" Type="http://schemas.openxmlformats.org/officeDocument/2006/relationships/hyperlink" Target="https://../api/beta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../api/v1.0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ewtonsoft.com/js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postan.com/" TargetMode="External"/><Relationship Id="rId4" Type="http://schemas.openxmlformats.org/officeDocument/2006/relationships/hyperlink" Target="http://curl.haxx.s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iddlertool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riticalpathtraining.com/" TargetMode="External"/><Relationship Id="rId12" Type="http://schemas.openxmlformats.org/officeDocument/2006/relationships/hyperlink" Target="http://www.pluralsight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Relationship Id="rId3" Type="http://schemas.openxmlformats.org/officeDocument/2006/relationships/hyperlink" Target="http://www.andrewconnell.com/" TargetMode="External"/><Relationship Id="rId4" Type="http://schemas.openxmlformats.org/officeDocument/2006/relationships/hyperlink" Target="mailto:me@AndrewConnell.com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hyperlink" Target="http://www.microsoftcloudshow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conn.me/14lmhhV" TargetMode="External"/><Relationship Id="rId4" Type="http://schemas.openxmlformats.org/officeDocument/2006/relationships/hyperlink" Target="https://github.com/SteveCurran/sp-rest-batch-execu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conn.me/14lmhyz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www.pluralsight.com/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riticalpathtraining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github.com/andrewconnell/pres-o365-restapi" TargetMode="External"/><Relationship Id="rId3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Office 365 REST API Deep Dive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github.com / andrewconnell / pres-o365-restapi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Approach to APIs &amp; SDKs </a:t>
            </a:r>
            <a:r>
              <a:rPr lang="en-US" dirty="0" smtClean="0"/>
              <a:t>in </a:t>
            </a:r>
            <a:r>
              <a:rPr lang="en-US" dirty="0"/>
              <a:t>Office 365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product teams focus on improving and innovating the REST APIs for specific product areas first</a:t>
            </a:r>
          </a:p>
          <a:p>
            <a:endParaRPr lang="en-US" dirty="0" smtClean="0"/>
          </a:p>
          <a:p>
            <a:r>
              <a:rPr lang="en-US" dirty="0" smtClean="0"/>
              <a:t>Native SDKs are simply wrappers to REST APIs</a:t>
            </a:r>
          </a:p>
          <a:p>
            <a:pPr lvl="1"/>
            <a:r>
              <a:rPr lang="en-US" dirty="0" smtClean="0"/>
              <a:t>.NET</a:t>
            </a:r>
          </a:p>
          <a:p>
            <a:pPr lvl="1"/>
            <a:r>
              <a:rPr lang="en-US" dirty="0" smtClean="0"/>
              <a:t>Mobile: iOS &amp; Android</a:t>
            </a:r>
          </a:p>
          <a:p>
            <a:pPr lvl="1"/>
            <a:r>
              <a:rPr lang="en-US" dirty="0" smtClean="0"/>
              <a:t>Cross Platform: Cordova &amp; </a:t>
            </a:r>
            <a:r>
              <a:rPr lang="en-US" dirty="0" err="1" smtClean="0"/>
              <a:t>Xamarin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665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Versioning in O365 REST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https://../api/v1.0/</a:t>
            </a:r>
            <a:endParaRPr lang="en-US" dirty="0" smtClean="0"/>
          </a:p>
          <a:p>
            <a:pPr lvl="1"/>
            <a:r>
              <a:rPr lang="en-US" dirty="0" smtClean="0"/>
              <a:t>Production ready REST APIs</a:t>
            </a:r>
          </a:p>
          <a:p>
            <a:pPr lvl="1"/>
            <a:r>
              <a:rPr lang="en-US" dirty="0" smtClean="0"/>
              <a:t>Native SDKs target these</a:t>
            </a:r>
          </a:p>
          <a:p>
            <a:r>
              <a:rPr lang="en-US" dirty="0" smtClean="0">
                <a:hlinkClick r:id="rId3"/>
              </a:rPr>
              <a:t>https://../api/v2.0/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Breaking or significant changes will go in new APIs</a:t>
            </a:r>
          </a:p>
          <a:p>
            <a:pPr lvl="1"/>
            <a:r>
              <a:rPr lang="en-US" dirty="0" smtClean="0"/>
              <a:t>For example: OneDrive v2</a:t>
            </a:r>
          </a:p>
          <a:p>
            <a:r>
              <a:rPr lang="en-US" dirty="0" smtClean="0">
                <a:hlinkClick r:id="rId4"/>
              </a:rPr>
              <a:t>https://../api/beta/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Preview APIs</a:t>
            </a:r>
          </a:p>
        </p:txBody>
      </p:sp>
    </p:spTree>
    <p:extLst>
      <p:ext uri="{BB962C8B-B14F-4D97-AF65-F5344CB8AC3E}">
        <p14:creationId xmlns:p14="http://schemas.microsoft.com/office/powerpoint/2010/main" val="1091659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REST APIs in .NET Projects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1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Working with JSON Easier – JSON.NET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cannot read / parse JSON natively</a:t>
            </a:r>
          </a:p>
          <a:p>
            <a:endParaRPr lang="en-US" dirty="0" smtClean="0"/>
          </a:p>
          <a:p>
            <a:r>
              <a:rPr lang="en-US" dirty="0" smtClean="0"/>
              <a:t>Instead of parsing REST requests &amp; responses as raw text, convert to strongly typed objects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b="1" dirty="0" smtClean="0"/>
              <a:t>Paste JSON as Classes</a:t>
            </a:r>
            <a:r>
              <a:rPr lang="en-US" dirty="0" smtClean="0"/>
              <a:t> in Visual Studio &amp; JSON.NET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www.newtonsoft.com/json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0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JSON.NET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Execute a request against the raw REST endpoint	</a:t>
            </a:r>
          </a:p>
          <a:p>
            <a:pPr lvl="1"/>
            <a:r>
              <a:rPr lang="en-US" dirty="0" smtClean="0"/>
              <a:t>Fiddler – </a:t>
            </a:r>
            <a:r>
              <a:rPr lang="en-US" dirty="0" smtClean="0">
                <a:hlinkClick r:id="rId2"/>
              </a:rPr>
              <a:t>http://fiddlertool.com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Postman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www.getpostan.com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CURL </a:t>
            </a:r>
            <a:r>
              <a:rPr lang="en-US" dirty="0"/>
              <a:t>-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curl.haxx.se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Copy JSON response to clipboard</a:t>
            </a:r>
          </a:p>
          <a:p>
            <a:r>
              <a:rPr lang="en-US" dirty="0" smtClean="0"/>
              <a:t>Paste as classes in Visual Studio</a:t>
            </a:r>
          </a:p>
          <a:p>
            <a:pPr lvl="1"/>
            <a:r>
              <a:rPr lang="en-US" dirty="0" smtClean="0"/>
              <a:t>Massage the code</a:t>
            </a:r>
          </a:p>
          <a:p>
            <a:r>
              <a:rPr lang="en-US" dirty="0" smtClean="0"/>
              <a:t>Use JSON.NETs </a:t>
            </a:r>
            <a:r>
              <a:rPr lang="en-US" dirty="0" err="1" smtClean="0"/>
              <a:t>serializer</a:t>
            </a:r>
            <a:r>
              <a:rPr lang="en-US" dirty="0" smtClean="0"/>
              <a:t> / </a:t>
            </a:r>
            <a:r>
              <a:rPr lang="en-US" dirty="0" err="1" smtClean="0"/>
              <a:t>deserializer</a:t>
            </a:r>
            <a:r>
              <a:rPr lang="en-US" dirty="0" smtClean="0"/>
              <a:t> to convert strings to classes </a:t>
            </a:r>
            <a:br>
              <a:rPr lang="en-US" dirty="0" smtClean="0"/>
            </a:br>
            <a:r>
              <a:rPr lang="en-US" dirty="0" smtClean="0"/>
              <a:t>&amp; vice versa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631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JSON.NET with JSON </a:t>
            </a:r>
            <a:br>
              <a:rPr lang="en-US" dirty="0" smtClean="0"/>
            </a:br>
            <a:r>
              <a:rPr lang="en-US" dirty="0" smtClean="0"/>
              <a:t>in .NET Projects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12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REST </a:t>
            </a:r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3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the Office 365 REST APIs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SharePoint Online</a:t>
            </a:r>
          </a:p>
          <a:p>
            <a:r>
              <a:rPr lang="en-US" dirty="0" smtClean="0"/>
              <a:t>Exchange Online</a:t>
            </a:r>
          </a:p>
          <a:p>
            <a:r>
              <a:rPr lang="en-US" dirty="0" smtClean="0"/>
              <a:t>Groups API</a:t>
            </a:r>
          </a:p>
          <a:p>
            <a:r>
              <a:rPr lang="en-US" dirty="0" smtClean="0"/>
              <a:t>Video API</a:t>
            </a:r>
          </a:p>
          <a:p>
            <a:r>
              <a:rPr lang="en-US" dirty="0" smtClean="0"/>
              <a:t>OneDrive API</a:t>
            </a:r>
          </a:p>
          <a:p>
            <a:r>
              <a:rPr lang="en-US" dirty="0" smtClean="0"/>
              <a:t>OneNote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17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REST APIs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8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Batching with REST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9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7601"/>
          <a:stretch/>
        </p:blipFill>
        <p:spPr>
          <a:xfrm>
            <a:off x="1578781" y="439212"/>
            <a:ext cx="3568537" cy="3585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4651" y="439212"/>
            <a:ext cx="5407190" cy="1767999"/>
          </a:xfrm>
          <a:prstGeom prst="rect">
            <a:avLst/>
          </a:prstGeom>
          <a:solidFill>
            <a:srgbClr val="23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Andrew Connell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www.AndrewConnell.com</a:t>
            </a: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me@AndrewConnell.com</a:t>
            </a: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605068"/>
            <a:ext cx="348275" cy="3482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225511"/>
            <a:ext cx="347472" cy="3474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40229" y="2263544"/>
            <a:ext cx="1758696" cy="1761613"/>
            <a:chOff x="7040229" y="2553828"/>
            <a:chExt cx="1758696" cy="1761613"/>
          </a:xfrm>
        </p:grpSpPr>
        <p:sp>
          <p:nvSpPr>
            <p:cNvPr id="30" name="Rectangle 29"/>
            <p:cNvSpPr/>
            <p:nvPr/>
          </p:nvSpPr>
          <p:spPr>
            <a:xfrm>
              <a:off x="7040229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287" y="2616686"/>
              <a:ext cx="1034486" cy="162360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863145" y="2277596"/>
            <a:ext cx="1758696" cy="1761613"/>
            <a:chOff x="8874252" y="2553828"/>
            <a:chExt cx="1758696" cy="1761613"/>
          </a:xfrm>
        </p:grpSpPr>
        <p:sp>
          <p:nvSpPr>
            <p:cNvPr id="31" name="Rectangle 30"/>
            <p:cNvSpPr/>
            <p:nvPr/>
          </p:nvSpPr>
          <p:spPr>
            <a:xfrm>
              <a:off x="8874252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@</a:t>
              </a:r>
              <a:r>
                <a:rPr lang="en-US" sz="1400" b="1" dirty="0" err="1" smtClean="0">
                  <a:solidFill>
                    <a:schemeClr val="bg1"/>
                  </a:solidFill>
                </a:rPr>
                <a:t>andrewconnell</a:t>
              </a:r>
              <a:endParaRPr lang="en-US" sz="1400" b="1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972" y="2821761"/>
              <a:ext cx="905256" cy="90525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19" y="2605433"/>
            <a:ext cx="1610708" cy="10655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1578781" y="4109594"/>
            <a:ext cx="9043060" cy="2269433"/>
          </a:xfrm>
          <a:prstGeom prst="rect">
            <a:avLst/>
          </a:prstGeom>
          <a:solidFill>
            <a:srgbClr val="4668C5"/>
          </a:solidFill>
          <a:ln w="952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48" tIns="128016" rIns="155448" bIns="1280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Full stack web developer &amp; instructor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Co-host,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Cloud Show 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0"/>
              </a:rPr>
              <a:t>www.MicrosoftCloudShow.com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SharePoint Training 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 Path Training  -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1"/>
              </a:rPr>
              <a:t>www.CriticalPathTraining.com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On-Demand SharePoint Training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Pluralsight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2"/>
              </a:rPr>
              <a:t>www.Pluralsight.com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46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Batching Support Added to O365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Office 365 REST APIs shipped with support for support with REST APIs</a:t>
            </a:r>
          </a:p>
          <a:p>
            <a:r>
              <a:rPr lang="en-US" dirty="0" smtClean="0"/>
              <a:t>Batching requests with REST support added to SharePoint Online late 2014</a:t>
            </a:r>
          </a:p>
          <a:p>
            <a:r>
              <a:rPr lang="en-US" dirty="0" smtClean="0"/>
              <a:t>Send multiple write &amp; read operations in one HTTP request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SharePoint 2013 on-premises – not 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10" y="674078"/>
            <a:ext cx="7195261" cy="5054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ounded Rectangle 1"/>
          <p:cNvSpPr/>
          <p:nvPr/>
        </p:nvSpPr>
        <p:spPr bwMode="auto">
          <a:xfrm>
            <a:off x="2254739" y="1535723"/>
            <a:ext cx="7162800" cy="685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Capitals" pitchFamily="8" charset="0"/>
              <a:ea typeface="ＭＳ Ｐゴシック" pitchFamily="8" charset="-128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2254739" y="4659923"/>
            <a:ext cx="5257800" cy="2286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Capitals" pitchFamily="8" charset="0"/>
              <a:ea typeface="ＭＳ Ｐゴシック" pitchFamily="8" charset="-128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2254739" y="3516923"/>
            <a:ext cx="7162800" cy="12192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Capitals" pitchFamily="8" charset="0"/>
              <a:ea typeface="ＭＳ Ｐゴシック" pitchFamily="8" charset="-128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254739" y="5269523"/>
            <a:ext cx="5257800" cy="3048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latin typeface="Capitals" pitchFamily="8" charset="0"/>
              <a:ea typeface="ＭＳ Ｐゴシック" pitchFamily="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992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Batch Request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467100" y="1676400"/>
            <a:ext cx="5257800" cy="4495800"/>
            <a:chOff x="374822" y="1371600"/>
            <a:chExt cx="5257800" cy="44958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374822" y="1371600"/>
              <a:ext cx="5257800" cy="4495800"/>
            </a:xfrm>
            <a:prstGeom prst="roundRect">
              <a:avLst/>
            </a:prstGeom>
            <a:solidFill>
              <a:srgbClr val="008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BATCH REQUEST</a:t>
              </a: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838200" y="19812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Segoe UI Semibold" charset="0"/>
                  <a:ea typeface="Segoe UI Semibold" charset="0"/>
                  <a:cs typeface="Segoe UI Semibold" charset="0"/>
                </a:rPr>
                <a:t>CHANGESET - HTTP POST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838200" y="25908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Segoe UI Semibold" charset="0"/>
                  <a:ea typeface="Segoe UI Semibold" charset="0"/>
                  <a:cs typeface="Segoe UI Semibold" charset="0"/>
                </a:rPr>
                <a:t>CHANGESET - HTTP PATCH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832022" y="32004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Segoe UI Semibold" charset="0"/>
                  <a:ea typeface="Segoe UI Semibold" charset="0"/>
                  <a:cs typeface="Segoe UI Semibold" charset="0"/>
                </a:rPr>
                <a:t>CHANGESET - HTTP DELETE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832022" y="3840892"/>
              <a:ext cx="4343400" cy="5334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Segoe UI Semibold" charset="0"/>
                  <a:ea typeface="Segoe UI Semibold" charset="0"/>
                  <a:cs typeface="Segoe UI Semibold" charset="0"/>
                </a:rPr>
                <a:t>HTTP 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328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Batch Response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467100" y="1676400"/>
            <a:ext cx="5257800" cy="4495800"/>
            <a:chOff x="374822" y="1371600"/>
            <a:chExt cx="5257800" cy="449580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374822" y="1371600"/>
              <a:ext cx="5257800" cy="4495800"/>
            </a:xfrm>
            <a:prstGeom prst="roundRect">
              <a:avLst/>
            </a:prstGeom>
            <a:solidFill>
              <a:srgbClr val="008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BATCH RESPONSE</a:t>
              </a: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838200" y="19812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Segoe UI Semibold" charset="0"/>
                  <a:ea typeface="Segoe UI Semibold" charset="0"/>
                  <a:cs typeface="Segoe UI Semibold" charset="0"/>
                </a:rPr>
                <a:t>CHANGESET RESPONSE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838200" y="25908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Segoe UI Semibold" charset="0"/>
                  <a:ea typeface="Segoe UI Semibold" charset="0"/>
                  <a:cs typeface="Segoe UI Semibold" charset="0"/>
                </a:rPr>
                <a:t>CHANGESET </a:t>
              </a:r>
              <a:r>
                <a:rPr lang="en-US" dirty="0">
                  <a:latin typeface="Segoe UI Semibold" charset="0"/>
                  <a:ea typeface="Segoe UI Semibold" charset="0"/>
                  <a:cs typeface="Segoe UI Semibold" charset="0"/>
                </a:rPr>
                <a:t>RESPONSE</a:t>
              </a:r>
              <a:endParaRPr lang="en-US" dirty="0"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832022" y="3200400"/>
              <a:ext cx="4343400" cy="5334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latin typeface="Segoe UI Semibold" charset="0"/>
                  <a:ea typeface="Segoe UI Semibold" charset="0"/>
                  <a:cs typeface="Segoe UI Semibold" charset="0"/>
                </a:rPr>
                <a:t>CHANGESET </a:t>
              </a:r>
              <a:r>
                <a:rPr lang="en-US" dirty="0">
                  <a:latin typeface="Segoe UI Semibold" charset="0"/>
                  <a:ea typeface="Segoe UI Semibold" charset="0"/>
                  <a:cs typeface="Segoe UI Semibold" charset="0"/>
                </a:rPr>
                <a:t>RESPONSE</a:t>
              </a:r>
              <a:endParaRPr lang="en-US" dirty="0">
                <a:latin typeface="Segoe UI Semibold" charset="0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832022" y="3840892"/>
              <a:ext cx="4343400" cy="5334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latin typeface="Segoe UI Semibold" charset="0"/>
                  <a:ea typeface="Segoe UI Semibold" charset="0"/>
                  <a:cs typeface="Segoe UI Semibold" charset="0"/>
                </a:rPr>
                <a:t>HTTP GET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Batch</a:t>
            </a:r>
            <a:br>
              <a:rPr lang="en-US" dirty="0" smtClean="0"/>
            </a:br>
            <a:r>
              <a:rPr lang="en-US" dirty="0" smtClean="0"/>
              <a:t>Requests &amp; Responses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</a:t>
            </a:r>
            <a:r>
              <a:rPr lang="en-US" dirty="0"/>
              <a:t>SharePoint </a:t>
            </a:r>
            <a:r>
              <a:rPr lang="en-US" dirty="0" smtClean="0"/>
              <a:t>Batching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SharePoint REST API Batching</a:t>
            </a:r>
          </a:p>
          <a:p>
            <a:pPr lvl="1"/>
            <a:r>
              <a:rPr lang="en-US" dirty="0" smtClean="0"/>
              <a:t>Understanding Batching Requests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>
                <a:hlinkClick r:id="rId2"/>
              </a:rPr>
              <a:t>http</a:t>
            </a:r>
            <a:r>
              <a:rPr lang="en-US" b="1" dirty="0">
                <a:hlinkClick r:id="rId2"/>
              </a:rPr>
              <a:t>://</a:t>
            </a:r>
            <a:r>
              <a:rPr lang="en-US" b="1" dirty="0" smtClean="0">
                <a:hlinkClick r:id="rId2"/>
              </a:rPr>
              <a:t>aconn.me/14lmhyz</a:t>
            </a:r>
            <a:endParaRPr lang="en-US" dirty="0" smtClean="0"/>
          </a:p>
          <a:p>
            <a:pPr lvl="1"/>
            <a:r>
              <a:rPr lang="en-US" dirty="0" smtClean="0"/>
              <a:t>Exploring Batch Requests, Responses </a:t>
            </a:r>
            <a:r>
              <a:rPr lang="en-US" dirty="0"/>
              <a:t>&amp; </a:t>
            </a:r>
            <a:r>
              <a:rPr lang="en-US" dirty="0" err="1"/>
              <a:t>Changesets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>
                <a:hlinkClick r:id="rId3"/>
              </a:rPr>
              <a:t>http</a:t>
            </a:r>
            <a:r>
              <a:rPr lang="en-US" b="1" dirty="0">
                <a:hlinkClick r:id="rId3"/>
              </a:rPr>
              <a:t>://</a:t>
            </a:r>
            <a:r>
              <a:rPr lang="en-US" b="1" dirty="0" smtClean="0">
                <a:hlinkClick r:id="rId3"/>
              </a:rPr>
              <a:t>aconn.me/14lmhhV</a:t>
            </a:r>
            <a:endParaRPr lang="en-US" b="1" dirty="0" smtClean="0"/>
          </a:p>
          <a:p>
            <a:r>
              <a:rPr lang="en-US" dirty="0" smtClean="0"/>
              <a:t>SharePoint REST Batch Executor</a:t>
            </a:r>
          </a:p>
          <a:p>
            <a:pPr lvl="1"/>
            <a:r>
              <a:rPr lang="en-US" b="1" dirty="0">
                <a:hlinkClick r:id="rId4"/>
              </a:rPr>
              <a:t>https://</a:t>
            </a:r>
            <a:r>
              <a:rPr lang="en-US" b="1" dirty="0" smtClean="0">
                <a:hlinkClick r:id="rId4"/>
              </a:rPr>
              <a:t>github.com/SteveCurran/sp-rest-batch-execution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431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Learn More?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14729" y="3360717"/>
            <a:ext cx="5189856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 for Everyone</a:t>
            </a:r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Get Training How You Like it</a:t>
            </a:r>
          </a:p>
          <a:p>
            <a:pPr lvl="1"/>
            <a:r>
              <a:rPr lang="en-US" dirty="0" smtClean="0"/>
              <a:t>Hands-On (classroom with hands-on labs)</a:t>
            </a:r>
          </a:p>
          <a:p>
            <a:pPr lvl="1"/>
            <a:r>
              <a:rPr lang="en-US" dirty="0" smtClean="0"/>
              <a:t>Online (live webcast with take-away labs)</a:t>
            </a:r>
          </a:p>
          <a:p>
            <a:r>
              <a:rPr lang="en-US" dirty="0" smtClean="0"/>
              <a:t>Private Classes Available for Large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87415" y="3360717"/>
            <a:ext cx="5396964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</a:t>
            </a:r>
            <a:r>
              <a:rPr lang="en-US" dirty="0"/>
              <a:t> for Everyone</a:t>
            </a:r>
            <a:endParaRPr lang="en-US" dirty="0" smtClean="0"/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Individual, Small Business &amp; Enterprise Plans</a:t>
            </a:r>
          </a:p>
          <a:p>
            <a:pPr lvl="1"/>
            <a:r>
              <a:rPr lang="en-US" dirty="0" smtClean="0"/>
              <a:t>Monthly or Annual Subscriptions</a:t>
            </a:r>
          </a:p>
          <a:p>
            <a:pPr lvl="1"/>
            <a:r>
              <a:rPr lang="en-US" dirty="0" smtClean="0"/>
              <a:t>Watch Online &amp; Offline</a:t>
            </a:r>
          </a:p>
          <a:p>
            <a:r>
              <a:rPr lang="en-US" dirty="0" smtClean="0"/>
              <a:t>Subscribers Have Access to Entire Catalog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66415" y="1476621"/>
            <a:ext cx="4486481" cy="1767999"/>
            <a:chOff x="1578779" y="4362193"/>
            <a:chExt cx="4486481" cy="1767999"/>
          </a:xfrm>
        </p:grpSpPr>
        <p:sp>
          <p:nvSpPr>
            <p:cNvPr id="14" name="Rectangle 13"/>
            <p:cNvSpPr/>
            <p:nvPr/>
          </p:nvSpPr>
          <p:spPr>
            <a:xfrm>
              <a:off x="1578779" y="4362193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44608" y="5252581"/>
              <a:ext cx="43087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  <a:hlinkClick r:id="rId2"/>
                </a:rPr>
                <a:t>www.CriticalPathTraining.com</a:t>
              </a:r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Hands-On &amp; Virtual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6" b="23237"/>
            <a:stretch/>
          </p:blipFill>
          <p:spPr>
            <a:xfrm>
              <a:off x="2176876" y="4403728"/>
              <a:ext cx="3160461" cy="84885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602682" y="1474371"/>
            <a:ext cx="4486481" cy="1767999"/>
            <a:chOff x="6131089" y="4359486"/>
            <a:chExt cx="4486481" cy="1767999"/>
          </a:xfrm>
        </p:grpSpPr>
        <p:sp>
          <p:nvSpPr>
            <p:cNvPr id="18" name="Rectangle 17"/>
            <p:cNvSpPr/>
            <p:nvPr/>
          </p:nvSpPr>
          <p:spPr>
            <a:xfrm>
              <a:off x="6131089" y="4359486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471" y="5252581"/>
              <a:ext cx="413236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  <a:hlinkClick r:id="rId4"/>
                </a:rPr>
                <a:t>www.Pluralsight.com</a:t>
              </a:r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On-Demand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88" y="4499712"/>
              <a:ext cx="3183925" cy="65741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717142" y="638628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me@andrewconnell.com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9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Thanks! Questions?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357088" y="4814603"/>
            <a:ext cx="8487000" cy="603168"/>
          </a:xfrm>
        </p:spPr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github.com / andrewconnell / pres-o365-restapi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84357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Microsoft’s Approach to APIs &amp; SDKs in Office 365</a:t>
            </a:r>
          </a:p>
          <a:p>
            <a:r>
              <a:rPr lang="en-US" dirty="0" smtClean="0"/>
              <a:t>Working with REST APIs in .NET Projects</a:t>
            </a:r>
          </a:p>
          <a:p>
            <a:r>
              <a:rPr lang="en-US" dirty="0" smtClean="0"/>
              <a:t>Office 365 REST APIs</a:t>
            </a:r>
          </a:p>
          <a:p>
            <a:r>
              <a:rPr lang="en-US" dirty="0" smtClean="0"/>
              <a:t>Batching REST Requests</a:t>
            </a:r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All Items, Sorted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524000"/>
            <a:ext cx="8432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1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Specific Item(s)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498600"/>
            <a:ext cx="84328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Item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44" y="1359147"/>
            <a:ext cx="6327112" cy="51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6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an Item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1447800"/>
            <a:ext cx="5994400" cy="48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3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an Item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536700"/>
            <a:ext cx="85090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2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Approach to APIs &amp; SDKs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Office 365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C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D7D31"/>
      </a:hlink>
      <a:folHlink>
        <a:srgbClr val="ED7D3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Presentation" id="{8A0DDD77-1F9A-8E42-9A6E-034D9FAE5B83}" vid="{2B524F73-E873-BB4F-B545-98B551F197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</TotalTime>
  <Words>463</Words>
  <Application>Microsoft Macintosh PowerPoint</Application>
  <PresentationFormat>Widescreen</PresentationFormat>
  <Paragraphs>118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Calibri</vt:lpstr>
      <vt:lpstr>Calibri Light</vt:lpstr>
      <vt:lpstr>Capitals</vt:lpstr>
      <vt:lpstr>Century Gothic</vt:lpstr>
      <vt:lpstr>ＭＳ Ｐゴシック</vt:lpstr>
      <vt:lpstr>Segoe UI</vt:lpstr>
      <vt:lpstr>Segoe UI Light</vt:lpstr>
      <vt:lpstr>Segoe UI Semibold</vt:lpstr>
      <vt:lpstr>Wingdings</vt:lpstr>
      <vt:lpstr>Wingdings 2</vt:lpstr>
      <vt:lpstr>Quotable</vt:lpstr>
      <vt:lpstr>Office 365 REST API Deep Dive</vt:lpstr>
      <vt:lpstr>PowerPoint Presentation</vt:lpstr>
      <vt:lpstr>Topics</vt:lpstr>
      <vt:lpstr>Getting All Items, Sorted</vt:lpstr>
      <vt:lpstr>Getting Specific Item(s)</vt:lpstr>
      <vt:lpstr>Creating an Item</vt:lpstr>
      <vt:lpstr>Updating an Item</vt:lpstr>
      <vt:lpstr>Deleting an Item</vt:lpstr>
      <vt:lpstr>Microsoft’s Approach to APIs &amp; SDKs  in Office 365</vt:lpstr>
      <vt:lpstr>Microsoft’s Approach to APIs &amp; SDKs in Office 365</vt:lpstr>
      <vt:lpstr>Understanding the Versioning in O365 REST APIs</vt:lpstr>
      <vt:lpstr>Working with REST APIs in .NET Projects</vt:lpstr>
      <vt:lpstr>Make Working with JSON Easier – JSON.NET</vt:lpstr>
      <vt:lpstr>Working with JSON.NET</vt:lpstr>
      <vt:lpstr>Using JSON.NET with JSON  in .NET Projects</vt:lpstr>
      <vt:lpstr>Office 365 REST APIs</vt:lpstr>
      <vt:lpstr>Exploring the Office 365 REST APIs</vt:lpstr>
      <vt:lpstr>Office 365 REST APIs</vt:lpstr>
      <vt:lpstr>Batching with REST</vt:lpstr>
      <vt:lpstr>Batching Support Added to O365</vt:lpstr>
      <vt:lpstr>PowerPoint Presentation</vt:lpstr>
      <vt:lpstr>Overview - Batch Request</vt:lpstr>
      <vt:lpstr>Overview - Batch Response</vt:lpstr>
      <vt:lpstr>Exploring Batch Requests &amp; Responses</vt:lpstr>
      <vt:lpstr>More on SharePoint Batching</vt:lpstr>
      <vt:lpstr>Want to Learn More?</vt:lpstr>
      <vt:lpstr>Thanks!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Connell</dc:creator>
  <cp:lastModifiedBy>Andrew Connell</cp:lastModifiedBy>
  <cp:revision>26</cp:revision>
  <dcterms:created xsi:type="dcterms:W3CDTF">2015-06-19T13:49:37Z</dcterms:created>
  <dcterms:modified xsi:type="dcterms:W3CDTF">2015-08-24T13:24:44Z</dcterms:modified>
</cp:coreProperties>
</file>